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7" r:id="rId2"/>
  </p:sldMasterIdLst>
  <p:notesMasterIdLst>
    <p:notesMasterId r:id="rId55"/>
  </p:notesMasterIdLst>
  <p:sldIdLst>
    <p:sldId id="263" r:id="rId3"/>
    <p:sldId id="502" r:id="rId4"/>
    <p:sldId id="515" r:id="rId5"/>
    <p:sldId id="507" r:id="rId6"/>
    <p:sldId id="514" r:id="rId7"/>
    <p:sldId id="506" r:id="rId8"/>
    <p:sldId id="257" r:id="rId9"/>
    <p:sldId id="508" r:id="rId10"/>
    <p:sldId id="510" r:id="rId11"/>
    <p:sldId id="535" r:id="rId12"/>
    <p:sldId id="536" r:id="rId13"/>
    <p:sldId id="509" r:id="rId14"/>
    <p:sldId id="256" r:id="rId15"/>
    <p:sldId id="504" r:id="rId16"/>
    <p:sldId id="258" r:id="rId17"/>
    <p:sldId id="538" r:id="rId18"/>
    <p:sldId id="539" r:id="rId19"/>
    <p:sldId id="540" r:id="rId20"/>
    <p:sldId id="259" r:id="rId21"/>
    <p:sldId id="260" r:id="rId22"/>
    <p:sldId id="261" r:id="rId23"/>
    <p:sldId id="262" r:id="rId24"/>
    <p:sldId id="505" r:id="rId25"/>
    <p:sldId id="264" r:id="rId26"/>
    <p:sldId id="537" r:id="rId27"/>
    <p:sldId id="265" r:id="rId28"/>
    <p:sldId id="516" r:id="rId29"/>
    <p:sldId id="517" r:id="rId30"/>
    <p:sldId id="518" r:id="rId31"/>
    <p:sldId id="519" r:id="rId32"/>
    <p:sldId id="268" r:id="rId33"/>
    <p:sldId id="269" r:id="rId34"/>
    <p:sldId id="270" r:id="rId35"/>
    <p:sldId id="271" r:id="rId36"/>
    <p:sldId id="542" r:id="rId37"/>
    <p:sldId id="543" r:id="rId38"/>
    <p:sldId id="544" r:id="rId39"/>
    <p:sldId id="545" r:id="rId40"/>
    <p:sldId id="530" r:id="rId41"/>
    <p:sldId id="531" r:id="rId42"/>
    <p:sldId id="532" r:id="rId43"/>
    <p:sldId id="533" r:id="rId44"/>
    <p:sldId id="534" r:id="rId45"/>
    <p:sldId id="278" r:id="rId46"/>
    <p:sldId id="279" r:id="rId47"/>
    <p:sldId id="288" r:id="rId48"/>
    <p:sldId id="286" r:id="rId49"/>
    <p:sldId id="287" r:id="rId50"/>
    <p:sldId id="291" r:id="rId51"/>
    <p:sldId id="281" r:id="rId52"/>
    <p:sldId id="282" r:id="rId53"/>
    <p:sldId id="283" r:id="rId54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30" autoAdjust="0"/>
  </p:normalViewPr>
  <p:slideViewPr>
    <p:cSldViewPr snapToGrid="0">
      <p:cViewPr varScale="1">
        <p:scale>
          <a:sx n="146" d="100"/>
          <a:sy n="146" d="100"/>
        </p:scale>
        <p:origin x="5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15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4323D-5628-478A-ACC5-D1EB01A22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C0AAC9-5EF8-41C5-BF7E-41AD39FFA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96FD4B-538B-4A41-8804-03D6C77E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0ECFF5-9EC6-4541-A5A5-26552516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C3DBD6-9020-4FCA-AFFF-C861A9BD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26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FD26A-DAD1-457E-85E2-7A0C36C9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83FF01-1BF6-4D4B-AB2E-9E01C74F7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E9856D-A5E4-45EC-A58B-3BAD44BC0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7D3D0-8833-406F-870F-FAD77AB8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12D93D-6527-4184-981B-A0C48060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5188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A1CFF-79E3-4FF4-8082-95CE35A9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96F15F-FE02-412B-B21B-D3A50D60C4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B2336D6-7181-4E05-97FC-518BE9AEA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742ED7-6A00-4B64-BB94-806ACA22F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1E9F802-C939-44A6-9A7C-46880BEF8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E242350-39C7-42B6-B5AA-F95DC860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6192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C7D8D9-589F-4A17-80CC-4D4412C0B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47FA5E8-CDB3-43E6-BB5C-3CC644115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6115A8B-934C-4696-BFA4-118ACECCD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44BC08F-AE03-4E7C-86DD-71B3F99957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219106-55B7-45D8-9B84-4A26D15070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01C4523-40DB-4661-BD13-D4E0A1102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3565C69-5941-4653-BEBC-C53D8BD07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8644B6E-52BB-4388-A2A7-5C08182B6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848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4C9D9C-22B8-48BF-A71C-8AE859F5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F473AB3-7693-4194-9F95-C40C11A7E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4A188DC-54CF-4EAD-A2EA-D9BAD140C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233F7DD-BF35-4971-9E58-23B339FC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0345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504DBA1-6A66-4E5B-9C0B-2765ABE7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165E14D-A24D-414A-8547-0B0E5E61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12F323-C711-401D-A96B-3B77062A1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267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A9D37E-117C-40A6-88BF-CC0370E0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D9718B-343E-4618-BAB7-E29638E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83B23-70B5-48DB-9559-E8C452679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3845CE-C0DC-457B-9CEE-B0D24FDC1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484E07F-27E8-40D6-B3F4-E2DE85F75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5EE34A7-8243-4585-A4B7-1A7312A6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2105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DD81-B55B-4870-BBE7-716CE0DC2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33B792-D79A-46E9-A2FD-D297EFA2A1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B8B945-1D01-4704-8852-DD518C337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B34C35-9E18-43C9-B9AC-3BA479AC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60B47E7-9883-416D-9A5B-CB234EC23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79CF84-A496-452C-9AB6-F49D4491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6846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B1C-52AB-461F-A5D1-8FEE2571D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EA2B22-A7AF-4E7C-B752-87426D423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3ECB61-A937-4032-ADDE-A5B32FB0E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697B1F-2AC7-44BE-BBF0-11037A557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9845EB-9B90-44E4-8D42-58DBEDA0E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8924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B3F0A3C-D74B-4F74-A90D-2BFCFAA9C9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475F462-F5A9-4395-B0F6-1B30DAB42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8FC937-02FE-4C99-A8FA-DACB5E4AC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2D63C7-A170-4A62-92F2-1DA4A8568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F1561-2919-420A-9FBC-96AADD16B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88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3C070E-F050-4E95-B0D4-0848113A5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C15B4CB-E46C-4714-B193-E9FC35C77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60133B-8F47-4EDD-8FD8-2F1D4E550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90F8C-5FB9-4EFE-BCC7-F735A3026FD8}" type="datetimeFigureOut">
              <a:rPr lang="ru-RU" smtClean="0"/>
              <a:t>24.11.2024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2AE131-FF0E-4909-8469-DDD7D0793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F687799-EDE5-4DFB-AC96-1E0EB9ACEB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64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4119B3F-C0DE-4C92-87BA-1FE1EFA2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67" y="299659"/>
            <a:ext cx="6649378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9116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A56005-9710-4E95-BA06-A6A79123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32" y="448198"/>
            <a:ext cx="6649378" cy="3953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274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C9589-CE5D-4881-B830-60A7C73C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08" y="0"/>
            <a:ext cx="68119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26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240280" y="780909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День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Базовый инструментарий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en-US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Организация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Схема данных и интерфейс</a:t>
            </a:r>
          </a:p>
          <a:p>
            <a:pPr>
              <a:lnSpc>
                <a:spcPct val="90000"/>
              </a:lnSpc>
            </a:pP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5E70F3-EBDF-4FD0-8C25-3E43B352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53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8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C4B6F5-71EA-46BC-A7AC-3442C35E8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25" y="0"/>
            <a:ext cx="6808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02" y="417974"/>
            <a:ext cx="5586518" cy="428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4;p32">
            <a:extLst>
              <a:ext uri="{FF2B5EF4-FFF2-40B4-BE49-F238E27FC236}">
                <a16:creationId xmlns:a16="http://schemas.microsoft.com/office/drawing/2014/main" id="{6FECBBB2-6E89-4343-9F12-27706CBB9B22}"/>
              </a:ext>
            </a:extLst>
          </p:cNvPr>
          <p:cNvSpPr txBox="1">
            <a:spLocks/>
          </p:cNvSpPr>
          <p:nvPr/>
        </p:nvSpPr>
        <p:spPr>
          <a:xfrm>
            <a:off x="10894740" y="5317831"/>
            <a:ext cx="720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kern="1200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fld id="{00000000-1234-1234-1234-123412341234}" type="slidenum">
              <a:rPr kumimoji="0" lang="ru" sz="1467" b="0" i="0" u="none" strike="noStrike" kern="0" cap="none" spc="0" normalizeH="0" baseline="0" noProof="0" smtClean="0">
                <a:ln>
                  <a:noFill/>
                </a:ln>
                <a:solidFill>
                  <a:srgbClr val="004777"/>
                </a:solidFill>
                <a:effectLst/>
                <a:uLnTx/>
                <a:uFillTx/>
                <a:sym typeface="Open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t>2</a:t>
            </a:fld>
            <a:endParaRPr kumimoji="0" lang="ru" sz="1467" b="0" i="0" u="none" strike="noStrike" kern="0" cap="none" spc="0" normalizeH="0" baseline="0" noProof="0">
              <a:ln>
                <a:noFill/>
              </a:ln>
              <a:solidFill>
                <a:srgbClr val="004777"/>
              </a:solidFill>
              <a:effectLst/>
              <a:uLnTx/>
              <a:uFillTx/>
              <a:sym typeface="Open Sans"/>
            </a:endParaRPr>
          </a:p>
        </p:txBody>
      </p:sp>
      <p:pic>
        <p:nvPicPr>
          <p:cNvPr id="16" name="Picture 2" descr="https://sun1-85.userapi.com/impg/6k5xZ6FQs17OKeDc3H7AFRCK3k4cKl3hb9rhhA/GFRJ-7MW1yw.jpg?size=1200x1200&amp;quality=96&amp;sign=43a0b62f3872c9724496f8ed3a831695&amp;type=album">
            <a:extLst>
              <a:ext uri="{FF2B5EF4-FFF2-40B4-BE49-F238E27FC236}">
                <a16:creationId xmlns:a16="http://schemas.microsoft.com/office/drawing/2014/main" id="{7DF98D01-A6EE-43F5-85AA-752566A99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47" y="309574"/>
            <a:ext cx="2254753" cy="22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3">
            <a:extLst>
              <a:ext uri="{FF2B5EF4-FFF2-40B4-BE49-F238E27FC236}">
                <a16:creationId xmlns:a16="http://schemas.microsoft.com/office/drawing/2014/main" id="{86D4FF60-8D43-41A0-91C5-7B66B35A6F89}"/>
              </a:ext>
            </a:extLst>
          </p:cNvPr>
          <p:cNvSpPr txBox="1">
            <a:spLocks/>
          </p:cNvSpPr>
          <p:nvPr/>
        </p:nvSpPr>
        <p:spPr>
          <a:xfrm>
            <a:off x="2387948" y="100960"/>
            <a:ext cx="5905500" cy="2908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Char char="•"/>
              <a:defRPr sz="15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Open Sans"/>
              <a:buChar char="•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•"/>
              <a:defRPr sz="1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 err="1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 </a:t>
            </a:r>
          </a:p>
          <a:p>
            <a:pPr marL="609585" indent="-474121" defTabSz="1219170">
              <a:spcBef>
                <a:spcPts val="1067"/>
              </a:spcBef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Стек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: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Pt, JS, C#,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языки ассемблера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Django, Flask, Vue, </a:t>
            </a:r>
            <a:r>
              <a:rPr lang="en-US" sz="1600" kern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Pg</a:t>
            </a:r>
            <a:endParaRPr lang="en-US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Основатель компьютерной академии Вектор Времени, технического клуба Кибернетик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sz="1600" kern="0" dirty="0">
                <a:solidFill>
                  <a:srgbClr val="00206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sz="1600" kern="0" dirty="0">
              <a:solidFill>
                <a:srgbClr val="00206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05386C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  <a:r>
              <a:rPr lang="en-US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Политех, </a:t>
            </a:r>
            <a:r>
              <a:rPr lang="ru-RU" sz="1600" kern="0" dirty="0" err="1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Бауманский</a:t>
            </a:r>
            <a:r>
              <a:rPr lang="ru-RU" sz="1600" kern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 учебный центр Специалист</a:t>
            </a: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135463" indent="0" defTabSz="1219170">
              <a:spcBef>
                <a:spcPts val="1067"/>
              </a:spcBef>
              <a:buSzPct val="130000"/>
              <a:buFont typeface="Open Sans"/>
              <a:buNone/>
            </a:pPr>
            <a:endParaRPr lang="ru-RU" sz="1600" kern="0" dirty="0">
              <a:solidFill>
                <a:srgbClr val="05386C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609585" indent="-474121" defTabSz="1219170">
              <a:spcBef>
                <a:spcPts val="1067"/>
              </a:spcBef>
              <a:buSzPct val="130000"/>
              <a:buFont typeface="Open Sans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endParaRPr lang="ru-RU" sz="1600" kern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 defTabSz="1219170">
              <a:spcBef>
                <a:spcPts val="1067"/>
              </a:spcBef>
              <a:buFont typeface="Open Sans"/>
              <a:buNone/>
            </a:pPr>
            <a:endParaRPr lang="ru-RU" sz="1600" kern="0" dirty="0">
              <a:latin typeface="Yandex Sans Text Light" panose="02000000000000000000" pitchFamily="2" charset="-52"/>
            </a:endParaRPr>
          </a:p>
          <a:p>
            <a:pPr marL="609585" indent="-474121" defTabSz="1219170">
              <a:spcBef>
                <a:spcPts val="1067"/>
              </a:spcBef>
            </a:pPr>
            <a:endParaRPr lang="ru-RU" sz="1600" kern="0" dirty="0">
              <a:latin typeface="Yandex Sans Text Light" panose="02000000000000000000" pitchFamily="2" charset="-52"/>
            </a:endParaRPr>
          </a:p>
        </p:txBody>
      </p:sp>
      <p:pic>
        <p:nvPicPr>
          <p:cNvPr id="18" name="Picture 6" descr="Qotto Logo">
            <a:extLst>
              <a:ext uri="{FF2B5EF4-FFF2-40B4-BE49-F238E27FC236}">
                <a16:creationId xmlns:a16="http://schemas.microsoft.com/office/drawing/2014/main" id="{3AA5E54A-290B-4CEE-A0F4-5ECDB74F6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320731" y="2972212"/>
            <a:ext cx="841320" cy="1034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2401D22-73D4-45CD-B33F-2FCD8CF8F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754" y="3772128"/>
            <a:ext cx="746343" cy="73141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E5C12E4-D02A-41FA-8A3E-C320DC59C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4448" y="3678357"/>
            <a:ext cx="744221" cy="744221"/>
          </a:xfrm>
          <a:prstGeom prst="rect">
            <a:avLst/>
          </a:prstGeom>
        </p:spPr>
      </p:pic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C7ABA7B-0BBA-46E4-ABEB-C39D550C4753}"/>
              </a:ext>
            </a:extLst>
          </p:cNvPr>
          <p:cNvSpPr/>
          <p:nvPr/>
        </p:nvSpPr>
        <p:spPr>
          <a:xfrm>
            <a:off x="1396588" y="3244138"/>
            <a:ext cx="3604013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https://vektor-vremeni.ru/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E21A123-2FFB-484B-8978-DA30A67A567D}"/>
              </a:ext>
            </a:extLst>
          </p:cNvPr>
          <p:cNvSpPr/>
          <p:nvPr/>
        </p:nvSpPr>
        <p:spPr>
          <a:xfrm>
            <a:off x="3386763" y="4517492"/>
            <a:ext cx="3003812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https://cyberneticum.ru/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558D7E06-DA6C-42F8-8554-0E582D60E545}"/>
              </a:ext>
            </a:extLst>
          </p:cNvPr>
          <p:cNvSpPr/>
          <p:nvPr/>
        </p:nvSpPr>
        <p:spPr>
          <a:xfrm>
            <a:off x="-26190" y="4137836"/>
            <a:ext cx="26744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cs typeface="Arial"/>
                <a:sym typeface="Arial"/>
              </a:rPr>
              <a:t>https://www.qotto.net/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A36C075-FE89-495F-A89F-D14B67F92C8E}"/>
              </a:ext>
            </a:extLst>
          </p:cNvPr>
          <p:cNvSpPr/>
          <p:nvPr/>
        </p:nvSpPr>
        <p:spPr>
          <a:xfrm>
            <a:off x="5340698" y="3122754"/>
            <a:ext cx="324455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-RU" sz="1867" kern="0" dirty="0">
                <a:solidFill>
                  <a:srgbClr val="05386C"/>
                </a:solidFill>
                <a:latin typeface="Arial"/>
                <a:cs typeface="Arial"/>
                <a:sym typeface="Arial"/>
              </a:rPr>
              <a:t>https://programism.ru/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68EE8D-B06B-4A86-B4E6-DB3B5472D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5724" y="3552714"/>
            <a:ext cx="873033" cy="86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24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216773-65B4-40B8-ADF4-368CC9CD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62" y="0"/>
            <a:ext cx="68512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7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1CEC1F-EE50-4AD8-8B26-B2ECB958C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26" y="0"/>
            <a:ext cx="68625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8F8009-1205-4439-AE7E-C028579D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48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4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</a:t>
            </a:r>
            <a:b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(Oracle,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системный инженер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Java-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программист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девопс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 </a:t>
            </a:r>
            <a:r>
              <a:rPr lang="ru-RU" sz="150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тп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A37A7D6-00A3-47A8-995B-F0BD489D4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558" y="0"/>
            <a:ext cx="67888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1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3CFD3FA-B610-4D57-86D8-72BB1B6A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2" y="0"/>
            <a:ext cx="68178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10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FEB6256-FADB-459C-A329-8C44EED9E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50" y="0"/>
            <a:ext cx="68113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9DE887-269F-4B71-9291-C6E90895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4" y="0"/>
            <a:ext cx="6804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0C97A41-D249-4519-9CF0-2A72C94AE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48" y="0"/>
            <a:ext cx="68267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2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89409FBE-044C-4A72-8954-857720337523}"/>
              </a:ext>
            </a:extLst>
          </p:cNvPr>
          <p:cNvGrpSpPr/>
          <p:nvPr/>
        </p:nvGrpSpPr>
        <p:grpSpPr>
          <a:xfrm>
            <a:off x="319574" y="414580"/>
            <a:ext cx="6061202" cy="4417723"/>
            <a:chOff x="1100486" y="3291270"/>
            <a:chExt cx="5346065" cy="4010025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C3942341-2D0D-4B19-80AD-49F13DDF4FC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7327" y="4245535"/>
              <a:ext cx="4072318" cy="3054959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952C0DBB-5952-4A65-9027-C072DC1A35E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0486" y="3291270"/>
              <a:ext cx="5345988" cy="4009491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2F91AD60-B628-4F61-9B99-C35DD95391C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86" y="3291270"/>
              <a:ext cx="5345988" cy="872896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9CDA448C-45C9-43EE-BFEC-02543ABF6C4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8283" y="4378877"/>
              <a:ext cx="1204201" cy="496340"/>
            </a:xfrm>
            <a:prstGeom prst="rect">
              <a:avLst/>
            </a:prstGeom>
          </p:spPr>
        </p:pic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605F20DD-A000-4050-B14A-A5E924647D4F}"/>
                </a:ext>
              </a:extLst>
            </p:cNvPr>
            <p:cNvSpPr/>
            <p:nvPr/>
          </p:nvSpPr>
          <p:spPr>
            <a:xfrm>
              <a:off x="5801365" y="6666892"/>
              <a:ext cx="436880" cy="436880"/>
            </a:xfrm>
            <a:custGeom>
              <a:avLst/>
              <a:gdLst/>
              <a:ahLst/>
              <a:cxnLst/>
              <a:rect l="l" t="t" r="r" b="b"/>
              <a:pathLst>
                <a:path w="436879" h="436879">
                  <a:moveTo>
                    <a:pt x="218516" y="0"/>
                  </a:moveTo>
                  <a:lnTo>
                    <a:pt x="161951" y="7426"/>
                  </a:lnTo>
                  <a:lnTo>
                    <a:pt x="109435" y="29159"/>
                  </a:lnTo>
                  <a:lnTo>
                    <a:pt x="64081" y="63852"/>
                  </a:lnTo>
                  <a:lnTo>
                    <a:pt x="29527" y="109080"/>
                  </a:lnTo>
                  <a:lnTo>
                    <a:pt x="7472" y="161729"/>
                  </a:lnTo>
                  <a:lnTo>
                    <a:pt x="0" y="218160"/>
                  </a:lnTo>
                  <a:lnTo>
                    <a:pt x="1879" y="246802"/>
                  </a:lnTo>
                  <a:lnTo>
                    <a:pt x="16711" y="301790"/>
                  </a:lnTo>
                  <a:lnTo>
                    <a:pt x="45352" y="351324"/>
                  </a:lnTo>
                  <a:lnTo>
                    <a:pt x="85509" y="391490"/>
                  </a:lnTo>
                  <a:lnTo>
                    <a:pt x="135036" y="420126"/>
                  </a:lnTo>
                  <a:lnTo>
                    <a:pt x="189879" y="434804"/>
                  </a:lnTo>
                  <a:lnTo>
                    <a:pt x="218516" y="436676"/>
                  </a:lnTo>
                  <a:lnTo>
                    <a:pt x="247004" y="434804"/>
                  </a:lnTo>
                  <a:lnTo>
                    <a:pt x="301951" y="420126"/>
                  </a:lnTo>
                  <a:lnTo>
                    <a:pt x="351374" y="391490"/>
                  </a:lnTo>
                  <a:lnTo>
                    <a:pt x="391640" y="351324"/>
                  </a:lnTo>
                  <a:lnTo>
                    <a:pt x="420126" y="301790"/>
                  </a:lnTo>
                  <a:lnTo>
                    <a:pt x="434804" y="246802"/>
                  </a:lnTo>
                  <a:lnTo>
                    <a:pt x="436676" y="218160"/>
                  </a:lnTo>
                  <a:lnTo>
                    <a:pt x="434804" y="189674"/>
                  </a:lnTo>
                  <a:lnTo>
                    <a:pt x="420126" y="134730"/>
                  </a:lnTo>
                  <a:lnTo>
                    <a:pt x="391640" y="85301"/>
                  </a:lnTo>
                  <a:lnTo>
                    <a:pt x="351374" y="45036"/>
                  </a:lnTo>
                  <a:lnTo>
                    <a:pt x="301951" y="16555"/>
                  </a:lnTo>
                  <a:lnTo>
                    <a:pt x="247004" y="1873"/>
                  </a:lnTo>
                  <a:lnTo>
                    <a:pt x="218516" y="0"/>
                  </a:lnTo>
                  <a:close/>
                </a:path>
              </a:pathLst>
            </a:custGeom>
            <a:solidFill>
              <a:srgbClr val="B375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8">
            <a:extLst>
              <a:ext uri="{FF2B5EF4-FFF2-40B4-BE49-F238E27FC236}">
                <a16:creationId xmlns:a16="http://schemas.microsoft.com/office/drawing/2014/main" id="{6895F487-3074-4BB5-88B2-8B29B3CAD36A}"/>
              </a:ext>
            </a:extLst>
          </p:cNvPr>
          <p:cNvSpPr txBox="1"/>
          <p:nvPr/>
        </p:nvSpPr>
        <p:spPr>
          <a:xfrm>
            <a:off x="319574" y="414122"/>
            <a:ext cx="6061202" cy="3637534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25095" rIns="0" bIns="0" rtlCol="0">
            <a:spAutoFit/>
          </a:bodyPr>
          <a:lstStyle/>
          <a:p>
            <a:pPr marL="272415">
              <a:lnSpc>
                <a:spcPts val="1960"/>
              </a:lnSpc>
              <a:spcBef>
                <a:spcPts val="985"/>
              </a:spcBef>
            </a:pPr>
            <a:r>
              <a:rPr lang="en-US" sz="1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PostgreSQL</a:t>
            </a:r>
            <a:endParaRPr sz="1700" dirty="0">
              <a:latin typeface="Microsoft Sans Serif"/>
              <a:cs typeface="Microsoft Sans Serif"/>
            </a:endParaRPr>
          </a:p>
          <a:p>
            <a:pPr marL="272415">
              <a:lnSpc>
                <a:spcPts val="2680"/>
              </a:lnSpc>
            </a:pPr>
            <a:r>
              <a:rPr lang="ru-RU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Основы языка </a:t>
            </a:r>
            <a:r>
              <a:rPr lang="en-US"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SQL</a:t>
            </a: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3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300" dirty="0">
              <a:latin typeface="Microsoft Sans Serif"/>
              <a:cs typeface="Microsoft Sans Serif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D772BB1-C2F3-4D86-8E09-367ACD55EE6D}"/>
              </a:ext>
            </a:extLst>
          </p:cNvPr>
          <p:cNvSpPr/>
          <p:nvPr/>
        </p:nvSpPr>
        <p:spPr>
          <a:xfrm>
            <a:off x="5642709" y="4181687"/>
            <a:ext cx="73802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284480" lvl="0" algn="r"/>
            <a:r>
              <a:rPr lang="ru-RU" sz="1900" b="1" spc="-25" dirty="0">
                <a:solidFill>
                  <a:srgbClr val="FFFFFF"/>
                </a:solidFill>
                <a:cs typeface="Arial"/>
              </a:rPr>
              <a:t>16</a:t>
            </a:r>
            <a:endParaRPr lang="ru-RU" sz="1900" dirty="0">
              <a:solidFill>
                <a:prstClr val="black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3043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DDL 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(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Data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Definition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ru-RU" sz="2400" b="1" dirty="0" err="1">
                <a:solidFill>
                  <a:srgbClr val="000000"/>
                </a:solidFill>
                <a:latin typeface="-apple-system"/>
              </a:rPr>
              <a:t>Language</a:t>
            </a:r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 /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r>
              <a:rPr lang="ru-RU" sz="2400" b="1" dirty="0">
                <a:solidFill>
                  <a:srgbClr val="000000"/>
                </a:solidFill>
                <a:latin typeface="-apple-system"/>
              </a:rPr>
              <a:t>Язык определения данных) </a:t>
            </a:r>
            <a:endParaRPr lang="en-US" sz="2400" b="1" dirty="0">
              <a:solidFill>
                <a:srgbClr val="000000"/>
              </a:solidFill>
              <a:latin typeface="-apple-system"/>
            </a:endParaRPr>
          </a:p>
          <a:p>
            <a:endParaRPr lang="en-US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К этому типу относятся различные команды, которые создают базу данных, таблицы, индексы, процедуры и т.д. В общем определяют данные.</a:t>
            </a:r>
            <a:endParaRPr lang="en-US" dirty="0">
              <a:solidFill>
                <a:srgbClr val="000000"/>
              </a:solidFill>
              <a:latin typeface="-apple-system"/>
            </a:endParaRP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В частности, к этому типу мы можем отнести следующие команды: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CREATE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создает объекты базы данных (саму базу </a:t>
            </a:r>
            <a:r>
              <a:rPr lang="ru-RU" dirty="0" err="1">
                <a:solidFill>
                  <a:srgbClr val="000000"/>
                </a:solidFill>
                <a:latin typeface="-apple-system"/>
              </a:rPr>
              <a:t>даных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, таблицы, индексы и т.д.)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ALTER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изменяет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DROP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объекты базы данных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0000"/>
                </a:solidFill>
                <a:latin typeface="-apple-system"/>
              </a:rPr>
              <a:t>TRUNCATE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: удаляет все данные из таблиц</a:t>
            </a: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881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DML</a:t>
            </a:r>
            <a:r>
              <a:rPr lang="ru-RU" dirty="0"/>
              <a:t> </a:t>
            </a:r>
            <a:endParaRPr lang="en-US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Manipulation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 </a:t>
            </a:r>
            <a:endParaRPr lang="en-US" dirty="0"/>
          </a:p>
          <a:p>
            <a:r>
              <a:rPr lang="ru-RU" dirty="0"/>
              <a:t>Язык манипуляции данными).</a:t>
            </a:r>
            <a:endParaRPr lang="en-US" dirty="0"/>
          </a:p>
          <a:p>
            <a:endParaRPr lang="en-US" dirty="0"/>
          </a:p>
          <a:p>
            <a:r>
              <a:rPr lang="ru-RU" dirty="0"/>
              <a:t> К этому типу относят команды на выбору данных, их обновление, добавление, удаление - в общем все те команды, с помощью которыми мы можем управлять данными.</a:t>
            </a:r>
            <a:endParaRPr lang="en-US" dirty="0"/>
          </a:p>
          <a:p>
            <a:endParaRPr lang="ru-RU" dirty="0"/>
          </a:p>
          <a:p>
            <a:r>
              <a:rPr lang="ru-RU" dirty="0"/>
              <a:t>К этому типу относятся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SELECT</a:t>
            </a:r>
            <a:r>
              <a:rPr lang="ru-RU" dirty="0"/>
              <a:t>: извлекает данные из БД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UPDATE</a:t>
            </a:r>
            <a:r>
              <a:rPr lang="ru-RU" dirty="0"/>
              <a:t>: обновляет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INSERT</a:t>
            </a:r>
            <a:r>
              <a:rPr lang="ru-RU" dirty="0"/>
              <a:t>: добавляет новые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DELETE</a:t>
            </a:r>
            <a:r>
              <a:rPr lang="ru-RU" dirty="0"/>
              <a:t>: удаляет данные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0589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9C0B34E-EDDB-4910-B589-315078547977}"/>
              </a:ext>
            </a:extLst>
          </p:cNvPr>
          <p:cNvSpPr/>
          <p:nvPr/>
        </p:nvSpPr>
        <p:spPr>
          <a:xfrm>
            <a:off x="287001" y="309593"/>
            <a:ext cx="714833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DCL</a:t>
            </a:r>
            <a:endParaRPr lang="en-US" b="1" dirty="0"/>
          </a:p>
          <a:p>
            <a:r>
              <a:rPr lang="ru-RU" dirty="0"/>
              <a:t>(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Control</a:t>
            </a:r>
            <a:r>
              <a:rPr lang="ru-RU" dirty="0"/>
              <a:t> </a:t>
            </a:r>
            <a:r>
              <a:rPr lang="ru-RU" dirty="0" err="1"/>
              <a:t>Language</a:t>
            </a:r>
            <a:r>
              <a:rPr lang="ru-RU" dirty="0"/>
              <a:t> /</a:t>
            </a:r>
            <a:endParaRPr lang="en-US" dirty="0"/>
          </a:p>
          <a:p>
            <a:r>
              <a:rPr lang="ru-RU" dirty="0"/>
              <a:t>Язык управления доступа к данным).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К этому типу относят команды, которые управляют правами по доступу к данным.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В частности, это следующие команды:</a:t>
            </a:r>
            <a:endParaRPr lang="en-US" dirty="0"/>
          </a:p>
          <a:p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GRANT</a:t>
            </a:r>
            <a:r>
              <a:rPr lang="ru-RU" dirty="0"/>
              <a:t>: предоставляет права для доступа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b="1" dirty="0"/>
              <a:t>REVOKE</a:t>
            </a:r>
            <a:r>
              <a:rPr lang="ru-RU" dirty="0"/>
              <a:t>: отзывает права на доступ к данным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19999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824C66-A1F6-4976-9DDE-02C8BDC88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7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1A2FD0-5D60-4F1A-A88D-C0F501C36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3"/>
          <a:stretch/>
        </p:blipFill>
        <p:spPr>
          <a:xfrm>
            <a:off x="361115" y="313421"/>
            <a:ext cx="6673758" cy="461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5164A4A-A7A9-4FD2-8B55-BD4560543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85" y="0"/>
            <a:ext cx="6837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35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D022C2-944C-4A86-8919-0781C523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41" y="0"/>
            <a:ext cx="68111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71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3616E8-2589-42DE-9FC6-33222F5C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94" y="0"/>
            <a:ext cx="6849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8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BAAD27-ADF4-4991-9513-C5B89B1D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06" y="0"/>
            <a:ext cx="68287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26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9E322FE-C746-47AC-BD65-D12C78E44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45" y="0"/>
            <a:ext cx="68535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F0C02-422D-412D-9D23-AC0FEC2A2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124" y="0"/>
            <a:ext cx="6855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922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C74A5A-D6F9-48F7-B892-2A4879C6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47" y="0"/>
            <a:ext cx="68357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3982721-F20D-4612-8F44-2E3C6FAE2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3" y="1563269"/>
            <a:ext cx="5872294" cy="264590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8DBD131-8EB9-49D2-B869-F53E74A3AAE5}"/>
              </a:ext>
            </a:extLst>
          </p:cNvPr>
          <p:cNvSpPr/>
          <p:nvPr/>
        </p:nvSpPr>
        <p:spPr>
          <a:xfrm>
            <a:off x="761818" y="382143"/>
            <a:ext cx="7488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Схема данных приложения состоит из четырех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961432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16694-9864-4E7F-9090-29AE3897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04" y="1499295"/>
            <a:ext cx="7866857" cy="2799251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FDA8198-4BF9-47FC-864A-59CF1E6D72A2}"/>
              </a:ext>
            </a:extLst>
          </p:cNvPr>
          <p:cNvSpPr/>
          <p:nvPr/>
        </p:nvSpPr>
        <p:spPr>
          <a:xfrm>
            <a:off x="3354017" y="24372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ru-RU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Книги</a:t>
            </a:r>
            <a:r>
              <a:rPr lang="en-US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:</a:t>
            </a:r>
            <a:endParaRPr lang="ru-RU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47458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13563B-4FF5-40E0-B669-D451D818C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611" y="1468648"/>
            <a:ext cx="6687652" cy="13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4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Слушателям, обучающимся по направлению «Системы управления базами данных».</a:t>
            </a:r>
            <a:endParaRPr lang="ru-RU" sz="2000" b="0" i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05270E-AEF7-4497-B6E2-2B8D3DA1B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79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2D57C8F-542A-4CE6-B898-645C3A683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49" y="0"/>
            <a:ext cx="6828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4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729998-6048-4885-A4C4-78D9CA2D6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780" y="0"/>
            <a:ext cx="68804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4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81448-7F7F-4AA1-9EA5-517C59F71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51" y="0"/>
            <a:ext cx="68379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A29098-1472-4443-AF10-985B6864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35" y="0"/>
            <a:ext cx="68499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6B2D61-4F14-47E8-9799-50562FC1A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t="2184" r="3555" b="2565"/>
          <a:stretch/>
        </p:blipFill>
        <p:spPr>
          <a:xfrm>
            <a:off x="487235" y="340397"/>
            <a:ext cx="6414150" cy="439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871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468</TotalTime>
  <Words>318</Words>
  <Application>Microsoft Office PowerPoint</Application>
  <PresentationFormat>Экран (16:9)</PresentationFormat>
  <Paragraphs>106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5" baseType="lpstr">
      <vt:lpstr>-apple-system</vt:lpstr>
      <vt:lpstr>Arial</vt:lpstr>
      <vt:lpstr>Calibri</vt:lpstr>
      <vt:lpstr>Calibri Light</vt:lpstr>
      <vt:lpstr>Microsoft Sans Serif</vt:lpstr>
      <vt:lpstr>News706 BT</vt:lpstr>
      <vt:lpstr>Open Sans</vt:lpstr>
      <vt:lpstr>Segoe UI Light</vt:lpstr>
      <vt:lpstr>Times New Roman</vt:lpstr>
      <vt:lpstr>Wingdings</vt:lpstr>
      <vt:lpstr>Yandex Sans Text Light</vt:lpstr>
      <vt:lpstr>Office Theme</vt:lpstr>
      <vt:lpstr>Тема Office</vt:lpstr>
      <vt:lpstr>Презентация PowerPoint</vt:lpstr>
      <vt:lpstr>Презентация PowerPoint</vt:lpstr>
      <vt:lpstr>Организационные 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49</cp:revision>
  <dcterms:created xsi:type="dcterms:W3CDTF">2013-01-27T09:14:16Z</dcterms:created>
  <dcterms:modified xsi:type="dcterms:W3CDTF">2024-11-24T19:37:31Z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